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</p:sldMasterIdLst>
  <p:notesMasterIdLst>
    <p:notesMasterId r:id="rId24"/>
  </p:notesMasterIdLst>
  <p:sldIdLst>
    <p:sldId id="288" r:id="rId4"/>
    <p:sldId id="257" r:id="rId5"/>
    <p:sldId id="258" r:id="rId6"/>
    <p:sldId id="260" r:id="rId7"/>
    <p:sldId id="282" r:id="rId8"/>
    <p:sldId id="284" r:id="rId9"/>
    <p:sldId id="264" r:id="rId10"/>
    <p:sldId id="286" r:id="rId11"/>
    <p:sldId id="263" r:id="rId12"/>
    <p:sldId id="281" r:id="rId13"/>
    <p:sldId id="278" r:id="rId14"/>
    <p:sldId id="280" r:id="rId15"/>
    <p:sldId id="270" r:id="rId16"/>
    <p:sldId id="276" r:id="rId17"/>
    <p:sldId id="289" r:id="rId18"/>
    <p:sldId id="271" r:id="rId19"/>
    <p:sldId id="272" r:id="rId20"/>
    <p:sldId id="273" r:id="rId21"/>
    <p:sldId id="287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639729"/>
    <a:srgbClr val="D11FC4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 autoAdjust="0"/>
    <p:restoredTop sz="94556" autoAdjust="0"/>
  </p:normalViewPr>
  <p:slideViewPr>
    <p:cSldViewPr>
      <p:cViewPr>
        <p:scale>
          <a:sx n="40" d="100"/>
          <a:sy n="40" d="100"/>
        </p:scale>
        <p:origin x="-1338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CDF19-DFC2-48AB-A96D-F3501F335C49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4F08C-7EAF-414A-8C19-2CB0640595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737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4F08C-7EAF-414A-8C19-2CB0640595E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01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4F08C-7EAF-414A-8C19-2CB0640595E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4F08C-7EAF-414A-8C19-2CB0640595E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81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2.png"/><Relationship Id="rId5" Type="http://schemas.microsoft.com/office/2007/relationships/media" Target="../media/media4.mp3"/><Relationship Id="rId10" Type="http://schemas.openxmlformats.org/officeDocument/2006/relationships/image" Target="../media/image11.jpe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542458" cy="292149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Презентация к Уроку географии в 6 классе</a:t>
            </a:r>
            <a:br>
              <a:rPr lang="ru-RU" sz="3600" dirty="0" smtClean="0"/>
            </a:br>
            <a:r>
              <a:rPr lang="ru-RU" dirty="0" smtClean="0">
                <a:solidFill>
                  <a:srgbClr val="FF0000"/>
                </a:solidFill>
              </a:rPr>
              <a:t>«Зачет по теме Гидросфера»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581128"/>
            <a:ext cx="5472608" cy="1728192"/>
          </a:xfrm>
        </p:spPr>
        <p:txBody>
          <a:bodyPr/>
          <a:lstStyle/>
          <a:p>
            <a:pPr algn="r"/>
            <a:r>
              <a:rPr lang="ru-RU" sz="2000" dirty="0" smtClean="0"/>
              <a:t>Подготовила: </a:t>
            </a:r>
            <a:r>
              <a:rPr lang="ru-RU" sz="2000" dirty="0"/>
              <a:t>Л</a:t>
            </a:r>
            <a:r>
              <a:rPr lang="ru-RU" sz="2000" dirty="0" smtClean="0"/>
              <a:t>яшенко </a:t>
            </a:r>
            <a:r>
              <a:rPr lang="ru-RU" sz="2000" dirty="0"/>
              <a:t>Е</a:t>
            </a:r>
            <a:r>
              <a:rPr lang="ru-RU" sz="2000" dirty="0" smtClean="0"/>
              <a:t>.Д.</a:t>
            </a:r>
          </a:p>
          <a:p>
            <a:pPr algn="r"/>
            <a:r>
              <a:rPr lang="ru-RU" sz="2000" dirty="0"/>
              <a:t>у</a:t>
            </a:r>
            <a:r>
              <a:rPr lang="ru-RU" sz="2000" dirty="0" smtClean="0"/>
              <a:t>читель географии</a:t>
            </a:r>
          </a:p>
          <a:p>
            <a:pPr algn="r"/>
            <a:r>
              <a:rPr lang="ru-RU" sz="2000" dirty="0" smtClean="0"/>
              <a:t>МБОУ «Ладомировская СОШ»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8302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nn,b,b,b,n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412776"/>
            <a:ext cx="6430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CC"/>
                </a:solidFill>
              </a:rPr>
              <a:t> 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700809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Остановка вторая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«Станция эрудитов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5" name="Picture 17" descr="sdqvdsvd geg eyer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692275" y="404813"/>
            <a:ext cx="7345363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Verdana" pitchFamily="34" charset="0"/>
              </a:rPr>
              <a:t>Name Of Presentation</a:t>
            </a:r>
          </a:p>
          <a:p>
            <a:r>
              <a:rPr lang="fr-FR" sz="2800" b="1" i="1" dirty="0">
                <a:solidFill>
                  <a:schemeClr val="bg1"/>
                </a:solidFill>
                <a:latin typeface="Verdana" pitchFamily="34" charset="0"/>
              </a:rPr>
              <a:t>by Mr X</a:t>
            </a:r>
            <a:endParaRPr lang="fr-FR" sz="2800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6672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Динамическая пауза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«Море волнуется»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2" name="Nyusha-Cunamioriginal--po-video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18226" y="5900886"/>
            <a:ext cx="609600" cy="609600"/>
          </a:xfrm>
          <a:prstGeom prst="rect">
            <a:avLst/>
          </a:prstGeom>
        </p:spPr>
      </p:pic>
      <p:pic>
        <p:nvPicPr>
          <p:cNvPr id="3" name="Zvuki-prirody-Shtorm-na-more(muzofon.co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9950" y="5900886"/>
            <a:ext cx="609600" cy="609600"/>
          </a:xfrm>
          <a:prstGeom prst="rect">
            <a:avLst/>
          </a:prstGeom>
        </p:spPr>
      </p:pic>
      <p:pic>
        <p:nvPicPr>
          <p:cNvPr id="7" name="00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43608" y="2276872"/>
            <a:ext cx="609600" cy="609600"/>
          </a:xfrm>
          <a:prstGeom prst="rect">
            <a:avLst/>
          </a:prstGeom>
        </p:spPr>
      </p:pic>
      <p:pic>
        <p:nvPicPr>
          <p:cNvPr id="10" name="003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516216" y="230584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17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24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nn,b,b,b,n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412776"/>
            <a:ext cx="6430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Остановка третья «Рекорды Гиннеса»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Задание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Самое мелкое </a:t>
            </a:r>
            <a:r>
              <a:rPr lang="ru-RU" dirty="0" smtClean="0">
                <a:solidFill>
                  <a:srgbClr val="FFFF00"/>
                </a:solidFill>
              </a:rPr>
              <a:t>море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Азовское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Самый большой и глубокий залив </a:t>
            </a:r>
            <a:endParaRPr lang="ru-RU" dirty="0" smtClean="0">
              <a:solidFill>
                <a:srgbClr val="FFFF00"/>
              </a:solidFill>
            </a:endParaRP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Бенгальский)</a:t>
            </a:r>
          </a:p>
          <a:p>
            <a:r>
              <a:rPr lang="ru-RU" dirty="0">
                <a:solidFill>
                  <a:srgbClr val="FFFF00"/>
                </a:solidFill>
              </a:rPr>
              <a:t>Самая протяженная река </a:t>
            </a:r>
            <a:r>
              <a:rPr lang="ru-RU" dirty="0" smtClean="0">
                <a:solidFill>
                  <a:srgbClr val="FFFF00"/>
                </a:solidFill>
              </a:rPr>
              <a:t>мира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Нил)</a:t>
            </a:r>
          </a:p>
          <a:p>
            <a:r>
              <a:rPr lang="ru-RU" dirty="0">
                <a:solidFill>
                  <a:srgbClr val="FFFF00"/>
                </a:solidFill>
              </a:rPr>
              <a:t>Самое глубокое в мире </a:t>
            </a:r>
            <a:r>
              <a:rPr lang="ru-RU" dirty="0" smtClean="0">
                <a:solidFill>
                  <a:srgbClr val="FFFF00"/>
                </a:solidFill>
              </a:rPr>
              <a:t>озеро 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Байкал)</a:t>
            </a:r>
          </a:p>
          <a:p>
            <a:r>
              <a:rPr lang="ru-RU" dirty="0">
                <a:solidFill>
                  <a:srgbClr val="FFFF00"/>
                </a:solidFill>
              </a:rPr>
              <a:t>Самый высокий </a:t>
            </a:r>
            <a:r>
              <a:rPr lang="ru-RU" dirty="0" smtClean="0">
                <a:solidFill>
                  <a:srgbClr val="FFFF00"/>
                </a:solidFill>
              </a:rPr>
              <a:t>водопад 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Анхель на реке Ориноко)</a:t>
            </a:r>
          </a:p>
          <a:p>
            <a:r>
              <a:rPr lang="ru-RU" dirty="0">
                <a:solidFill>
                  <a:srgbClr val="FFFF00"/>
                </a:solidFill>
              </a:rPr>
              <a:t>Самый широкий и глубокий </a:t>
            </a:r>
            <a:r>
              <a:rPr lang="ru-RU" dirty="0" smtClean="0">
                <a:solidFill>
                  <a:srgbClr val="FFFF00"/>
                </a:solidFill>
              </a:rPr>
              <a:t>пролив 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Дрейка, разделяет Южную Америку и Антарктиду)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886370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73932"/>
            <a:ext cx="7851648" cy="396044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</a:rPr>
              <a:t/>
            </a:r>
            <a:br>
              <a:rPr lang="ru-RU" sz="8000" dirty="0" smtClean="0">
                <a:solidFill>
                  <a:schemeClr val="tx1"/>
                </a:solidFill>
              </a:rPr>
            </a:br>
            <a:r>
              <a:rPr lang="ru-RU" sz="8000" dirty="0" smtClean="0">
                <a:solidFill>
                  <a:schemeClr val="tx1"/>
                </a:solidFill>
              </a:rPr>
              <a:t>Мы возвратились домой!</a:t>
            </a:r>
            <a:endParaRPr lang="ru-RU" sz="80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Ляшенко\Desktop\42745065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89040"/>
            <a:ext cx="1656184" cy="259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868302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15616" y="548680"/>
            <a:ext cx="7632848" cy="673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80000" tIns="180000" rIns="180000" bIns="180000">
            <a:spAutoFit/>
          </a:bodyPr>
          <a:lstStyle/>
          <a:p>
            <a:pPr marL="685800" indent="-6858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FFC000"/>
                </a:solidFill>
                <a:latin typeface="Verdana" pitchFamily="34" charset="0"/>
              </a:rPr>
              <a:t>Какое значение имеют для вас знания о гидросфере ?</a:t>
            </a:r>
          </a:p>
          <a:p>
            <a:pPr marL="685800" indent="-6858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600" b="1" dirty="0">
                <a:solidFill>
                  <a:srgbClr val="FFC000"/>
                </a:solidFill>
                <a:latin typeface="Verdana" pitchFamily="34" charset="0"/>
              </a:rPr>
              <a:t>Кого бы вы хотели похвалить на уроке и за что?</a:t>
            </a:r>
          </a:p>
          <a:p>
            <a:pPr marL="685800" indent="-685800">
              <a:lnSpc>
                <a:spcPct val="150000"/>
              </a:lnSpc>
              <a:buFont typeface="Arial" pitchFamily="34" charset="0"/>
              <a:buChar char="•"/>
            </a:pPr>
            <a:endParaRPr lang="ru-RU" sz="3600" b="1" dirty="0" smtClean="0">
              <a:solidFill>
                <a:srgbClr val="639729"/>
              </a:solidFill>
              <a:latin typeface="Verdana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endParaRPr lang="ru-RU" sz="3600" b="1" dirty="0" smtClean="0">
              <a:solidFill>
                <a:srgbClr val="D11FC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8885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FFF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91264" cy="5937523"/>
          </a:xfrm>
        </p:spPr>
        <p:txBody>
          <a:bodyPr/>
          <a:lstStyle/>
          <a:p>
            <a:pPr marL="36576" indent="0">
              <a:buNone/>
            </a:pPr>
            <a:r>
              <a:rPr lang="ru-RU" dirty="0" smtClean="0">
                <a:solidFill>
                  <a:srgbClr val="D11FC4"/>
                </a:solidFill>
              </a:rPr>
              <a:t>Более 20 баллов -  </a:t>
            </a:r>
          </a:p>
          <a:p>
            <a:pPr marL="36576" indent="0">
              <a:buNone/>
            </a:pPr>
            <a:endParaRPr lang="ru-RU" dirty="0"/>
          </a:p>
        </p:txBody>
      </p:sp>
      <p:pic>
        <p:nvPicPr>
          <p:cNvPr id="7170" name="Picture 2" descr="C:\Users\Ляшенко\Desktop\arg-5-50-tran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3448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64259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892480" cy="6408712"/>
          </a:xfrm>
        </p:spPr>
        <p:txBody>
          <a:bodyPr/>
          <a:lstStyle/>
          <a:p>
            <a:pPr marL="36576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15-20 баллов  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Users\Ляшенко\Desktop\Sayilar-Dort-2863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7"/>
            <a:ext cx="4608512" cy="568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21816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363272" cy="6264696"/>
          </a:xfrm>
        </p:spPr>
        <p:txBody>
          <a:bodyPr/>
          <a:lstStyle/>
          <a:p>
            <a:pPr marL="36576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Менее 15 баллов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9220" name="Picture 4" descr="C:\Users\Ляшенко\Desktop\0010-008-Esli-gipotenuza-i-ostryj-ugol-odnogo-prjamougolnogo-treugolni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28800"/>
            <a:ext cx="3588216" cy="448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77358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294" y="980728"/>
            <a:ext cx="8820472" cy="479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80000" tIns="180000" rIns="180000" bIns="180000">
            <a:spAutoFit/>
          </a:bodyPr>
          <a:lstStyle/>
          <a:p>
            <a:pPr algn="ctr"/>
            <a:endParaRPr lang="ru-RU" sz="5400" b="1" dirty="0" smtClean="0">
              <a:solidFill>
                <a:srgbClr val="D11FC4"/>
              </a:solidFill>
              <a:latin typeface="Verdana" pitchFamily="34" charset="0"/>
            </a:endParaRPr>
          </a:p>
          <a:p>
            <a:pPr algn="ctr"/>
            <a:r>
              <a:rPr lang="ru-RU" sz="5400" b="1" dirty="0" smtClean="0">
                <a:latin typeface="Verdana" pitchFamily="34" charset="0"/>
              </a:rPr>
              <a:t>Домашнее </a:t>
            </a:r>
            <a:r>
              <a:rPr lang="ru-RU" sz="5400" b="1" dirty="0">
                <a:latin typeface="Verdana" pitchFamily="34" charset="0"/>
              </a:rPr>
              <a:t>задание:</a:t>
            </a:r>
          </a:p>
          <a:p>
            <a:pPr algn="ctr"/>
            <a:endParaRPr lang="ru-RU" sz="3600" b="1" dirty="0" smtClean="0">
              <a:latin typeface="Verdana" pitchFamily="34" charset="0"/>
            </a:endParaRPr>
          </a:p>
          <a:p>
            <a:pPr algn="ctr"/>
            <a:endParaRPr lang="ru-RU" sz="3600" b="1" dirty="0" smtClean="0">
              <a:latin typeface="Verdana" pitchFamily="34" charset="0"/>
            </a:endParaRPr>
          </a:p>
          <a:p>
            <a:pPr algn="ctr"/>
            <a:endParaRPr lang="ru-RU" sz="3600" b="1" dirty="0" smtClean="0">
              <a:latin typeface="Verdana" pitchFamily="34" charset="0"/>
            </a:endParaRPr>
          </a:p>
          <a:p>
            <a:pPr algn="ctr"/>
            <a:r>
              <a:rPr lang="ru-RU" sz="3600" b="1" dirty="0" smtClean="0">
                <a:latin typeface="Verdana" pitchFamily="34" charset="0"/>
              </a:rPr>
              <a:t>решить чайнворды</a:t>
            </a:r>
          </a:p>
          <a:p>
            <a:pPr algn="ctr"/>
            <a:endParaRPr lang="fr-FR" sz="3600" b="1" dirty="0">
              <a:solidFill>
                <a:srgbClr val="FFFF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09942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smtClean="0">
                <a:solidFill>
                  <a:srgbClr val="FFFF00"/>
                </a:solidFill>
              </a:rPr>
              <a:t>«Мы столько можем, сколько</a:t>
            </a:r>
            <a:r>
              <a:rPr lang="ru-RU" sz="6000" smtClean="0">
                <a:solidFill>
                  <a:srgbClr val="FFFF00"/>
                </a:solidFill>
              </a:rPr>
              <a:t> </a:t>
            </a:r>
            <a:r>
              <a:rPr lang="ru-RU" sz="6000" b="1" smtClean="0">
                <a:solidFill>
                  <a:srgbClr val="FFFF00"/>
                </a:solidFill>
              </a:rPr>
              <a:t>знаем.</a:t>
            </a:r>
            <a:r>
              <a:rPr lang="ru-RU" sz="6000" smtClean="0">
                <a:solidFill>
                  <a:srgbClr val="FFFF00"/>
                </a:solidFill>
              </a:rPr>
              <a:t> </a:t>
            </a:r>
            <a:r>
              <a:rPr lang="ru-RU" sz="6000" b="1" smtClean="0">
                <a:solidFill>
                  <a:srgbClr val="FFFF00"/>
                </a:solidFill>
              </a:rPr>
              <a:t>Знание – сила»</a:t>
            </a:r>
            <a:endParaRPr lang="ru-RU" sz="6000" smtClean="0">
              <a:solidFill>
                <a:srgbClr val="FFFF00"/>
              </a:solidFill>
            </a:endParaRPr>
          </a:p>
          <a:p>
            <a:pPr marL="0" indent="0" algn="r">
              <a:buNone/>
            </a:pPr>
            <a:r>
              <a:rPr lang="ru-RU" sz="4000" smtClean="0">
                <a:solidFill>
                  <a:srgbClr val="FFFF00"/>
                </a:solidFill>
              </a:rPr>
              <a:t>Френсис Бэкон</a:t>
            </a:r>
          </a:p>
          <a:p>
            <a:endParaRPr lang="ru-RU" dirty="0"/>
          </a:p>
        </p:txBody>
      </p:sp>
      <p:pic>
        <p:nvPicPr>
          <p:cNvPr id="5" name="Zvuki-prirody-Ochen_-krasivaya-melodiya-v-kotoroy-zhurchanie-vody-shum-dozhdy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1600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298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948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619672" y="1556792"/>
            <a:ext cx="6696744" cy="282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80000" tIns="180000" rIns="180000" bIns="18000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Verdana" pitchFamily="34" charset="0"/>
              </a:rPr>
              <a:t>Спасибо за урок!</a:t>
            </a:r>
            <a:endParaRPr lang="fr-FR" sz="8000" b="1" dirty="0">
              <a:solidFill>
                <a:srgbClr val="FFFF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00808"/>
            <a:ext cx="7851648" cy="432048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</a:rPr>
              <a:t/>
            </a:r>
            <a:br>
              <a:rPr lang="ru-RU" sz="8000" dirty="0" smtClean="0">
                <a:solidFill>
                  <a:schemeClr val="tx1"/>
                </a:solidFill>
              </a:rPr>
            </a:br>
            <a:r>
              <a:rPr lang="ru-RU" sz="8000" dirty="0" smtClean="0">
                <a:solidFill>
                  <a:schemeClr val="tx1"/>
                </a:solidFill>
              </a:rPr>
              <a:t>Путешествие в мир знаний по теме «Гидросфера»</a:t>
            </a:r>
            <a:endParaRPr lang="ru-RU" sz="80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Ляшенко\Desktop\42745065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" y="2780928"/>
            <a:ext cx="1728192" cy="259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9217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Ляшенко\Desktop\78463592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138189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692696"/>
            <a:ext cx="8299648" cy="547260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dirty="0" smtClean="0">
                <a:solidFill>
                  <a:srgbClr val="FFC000"/>
                </a:solidFill>
              </a:rPr>
              <a:t>В жидком: океаны</a:t>
            </a:r>
            <a:r>
              <a:rPr lang="ru-RU" dirty="0">
                <a:solidFill>
                  <a:srgbClr val="FFC000"/>
                </a:solidFill>
              </a:rPr>
              <a:t>, моря, </a:t>
            </a:r>
            <a:r>
              <a:rPr lang="ru-RU" dirty="0" smtClean="0">
                <a:solidFill>
                  <a:srgbClr val="FFC000"/>
                </a:solidFill>
              </a:rPr>
              <a:t>заливы, проливы, реки, </a:t>
            </a:r>
            <a:r>
              <a:rPr lang="ru-RU" dirty="0">
                <a:solidFill>
                  <a:srgbClr val="FFC000"/>
                </a:solidFill>
              </a:rPr>
              <a:t>озёра</a:t>
            </a:r>
            <a:r>
              <a:rPr lang="ru-RU" dirty="0" smtClean="0">
                <a:solidFill>
                  <a:srgbClr val="FFC000"/>
                </a:solidFill>
              </a:rPr>
              <a:t>, болота, </a:t>
            </a:r>
            <a:r>
              <a:rPr lang="ru-RU" dirty="0">
                <a:solidFill>
                  <a:srgbClr val="FFC000"/>
                </a:solidFill>
              </a:rPr>
              <a:t>подземные </a:t>
            </a:r>
            <a:r>
              <a:rPr lang="ru-RU" dirty="0" smtClean="0">
                <a:solidFill>
                  <a:srgbClr val="FFC000"/>
                </a:solidFill>
              </a:rPr>
              <a:t>воды.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>
                <a:solidFill>
                  <a:srgbClr val="FFC000"/>
                </a:solidFill>
              </a:rPr>
              <a:t>В твердом: ледники, многолетняя мерзлота.</a:t>
            </a:r>
          </a:p>
          <a:p>
            <a:endParaRPr lang="ru-RU" dirty="0"/>
          </a:p>
        </p:txBody>
      </p:sp>
      <p:pic>
        <p:nvPicPr>
          <p:cNvPr id="2053" name="Picture 5" descr="C:\Users\Ляшенко\Desktop\55186634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085184"/>
            <a:ext cx="119473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43058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iagBrick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nn,b,b,b,n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484784"/>
            <a:ext cx="6430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CC"/>
                </a:solidFill>
              </a:rPr>
              <a:t> 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1967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Остановка первая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«Путешествие по карте»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503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Задание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pPr lvl="0"/>
            <a:r>
              <a:rPr lang="ru-RU" sz="3200" u="sng" dirty="0">
                <a:solidFill>
                  <a:srgbClr val="FFFF00"/>
                </a:solidFill>
              </a:rPr>
              <a:t>Моря:</a:t>
            </a:r>
            <a:r>
              <a:rPr lang="ru-RU" sz="3200" dirty="0">
                <a:solidFill>
                  <a:srgbClr val="FFFF00"/>
                </a:solidFill>
              </a:rPr>
              <a:t> Красное, Саргассово, Баренцево, Охотское</a:t>
            </a:r>
          </a:p>
          <a:p>
            <a:pPr lvl="0"/>
            <a:r>
              <a:rPr lang="ru-RU" sz="3200" u="sng" dirty="0">
                <a:solidFill>
                  <a:srgbClr val="FFFF00"/>
                </a:solidFill>
              </a:rPr>
              <a:t>Заливы:</a:t>
            </a:r>
            <a:r>
              <a:rPr lang="ru-RU" sz="3200" dirty="0">
                <a:solidFill>
                  <a:srgbClr val="FFFF00"/>
                </a:solidFill>
              </a:rPr>
              <a:t> Бенгальский, Гвинейский, Калифорнийский, Гудзонов.</a:t>
            </a:r>
          </a:p>
          <a:p>
            <a:pPr lvl="0"/>
            <a:r>
              <a:rPr lang="ru-RU" sz="3200" u="sng" dirty="0">
                <a:solidFill>
                  <a:srgbClr val="FFFF00"/>
                </a:solidFill>
              </a:rPr>
              <a:t>Проливы:</a:t>
            </a:r>
            <a:r>
              <a:rPr lang="ru-RU" sz="3200" dirty="0">
                <a:solidFill>
                  <a:srgbClr val="FFFF00"/>
                </a:solidFill>
              </a:rPr>
              <a:t> Баб-эль-Мандебский, Татарский, Лонга, Гибралтарский.</a:t>
            </a:r>
          </a:p>
          <a:p>
            <a:pPr lvl="0"/>
            <a:r>
              <a:rPr lang="ru-RU" sz="3200" u="sng" dirty="0">
                <a:solidFill>
                  <a:srgbClr val="FFFF00"/>
                </a:solidFill>
              </a:rPr>
              <a:t>Реки:</a:t>
            </a:r>
            <a:r>
              <a:rPr lang="ru-RU" sz="3200" dirty="0">
                <a:solidFill>
                  <a:srgbClr val="FFFF00"/>
                </a:solidFill>
              </a:rPr>
              <a:t> Лена, Амазонка, Амур, Замбези.</a:t>
            </a:r>
          </a:p>
          <a:p>
            <a:pPr lvl="0"/>
            <a:r>
              <a:rPr lang="ru-RU" sz="3200" u="sng" dirty="0">
                <a:solidFill>
                  <a:srgbClr val="FFFF00"/>
                </a:solidFill>
              </a:rPr>
              <a:t>Течения:</a:t>
            </a:r>
            <a:r>
              <a:rPr lang="ru-RU" sz="3200" dirty="0">
                <a:solidFill>
                  <a:srgbClr val="FFFF00"/>
                </a:solidFill>
              </a:rPr>
              <a:t> Гольфстрим, Перуанское, Южное Пассатное, Норвежское.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4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Ответы к заданию 1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812926"/>
              </p:ext>
            </p:extLst>
          </p:nvPr>
        </p:nvGraphicFramePr>
        <p:xfrm>
          <a:off x="323528" y="1340768"/>
          <a:ext cx="8568952" cy="498482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142238"/>
                <a:gridCol w="2142238"/>
                <a:gridCol w="2142238"/>
                <a:gridCol w="2142238"/>
              </a:tblGrid>
              <a:tr h="51222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Океаны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7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Тихий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Атлантический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Индийский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Северный Ледовитый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68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Географические объекты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Охотское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Саргассово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Красное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Баренцево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Калифорнийский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effectLst/>
                        </a:rPr>
                        <a:t>Гвинейский</a:t>
                      </a:r>
                      <a:endParaRPr lang="ru-RU" sz="180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Бенгальский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Гудзонов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Татарский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Гибралтарский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Баб-эль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effectLst/>
                        </a:rPr>
                        <a:t>Мандебский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Лонга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Амур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effectLst/>
                        </a:rPr>
                        <a:t>Амазонка</a:t>
                      </a:r>
                      <a:endParaRPr lang="ru-RU" sz="180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FF00"/>
                          </a:solidFill>
                          <a:effectLst/>
                        </a:rPr>
                        <a:t>Замбези</a:t>
                      </a:r>
                      <a:endParaRPr lang="ru-RU" sz="180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Лена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Перуанское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Гольфстрим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Южное Пассатное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>Норвежское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01710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Задание </a:t>
            </a:r>
            <a:r>
              <a:rPr lang="ru-RU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</a:t>
            </a:r>
            <a:r>
              <a:rPr lang="ru-RU" sz="3200" dirty="0"/>
              <a:t>. Тип озерной котловины озера </a:t>
            </a:r>
            <a:r>
              <a:rPr lang="ru-RU" sz="3200" dirty="0" smtClean="0"/>
              <a:t>Селигер….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2. По водному балансу (стоку) озеро </a:t>
            </a:r>
            <a:r>
              <a:rPr lang="ru-RU" sz="3200" dirty="0" smtClean="0"/>
              <a:t>Онежское………., а </a:t>
            </a:r>
            <a:r>
              <a:rPr lang="ru-RU" sz="3200" dirty="0"/>
              <a:t>озеро Каспийское </a:t>
            </a:r>
            <a:r>
              <a:rPr lang="ru-RU" sz="3200" dirty="0" smtClean="0"/>
              <a:t>море…….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3. По солености озеро </a:t>
            </a:r>
            <a:r>
              <a:rPr lang="ru-RU" sz="3200" dirty="0" smtClean="0"/>
              <a:t>Байкал………., а </a:t>
            </a:r>
            <a:r>
              <a:rPr lang="ru-RU" sz="3200" dirty="0"/>
              <a:t>озеро Мертвое </a:t>
            </a:r>
            <a:r>
              <a:rPr lang="ru-RU" sz="3200" dirty="0" smtClean="0"/>
              <a:t>море………..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4. Исток реки Волга находится </a:t>
            </a:r>
            <a:r>
              <a:rPr lang="ru-RU" sz="3200" dirty="0" smtClean="0"/>
              <a:t>на………..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5. Устье реки </a:t>
            </a:r>
            <a:r>
              <a:rPr lang="ru-RU" sz="3200" dirty="0" smtClean="0"/>
              <a:t>Нил……………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0149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Ответы к заданию 2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</a:t>
            </a:r>
            <a:r>
              <a:rPr lang="ru-RU" sz="3200" dirty="0"/>
              <a:t>. Тип озерной котловины озера Селигер </a:t>
            </a:r>
            <a:r>
              <a:rPr lang="ru-RU" sz="3200" dirty="0">
                <a:solidFill>
                  <a:srgbClr val="FF0000"/>
                </a:solidFill>
              </a:rPr>
              <a:t>(ледниковая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/>
              <a:t>.</a:t>
            </a:r>
          </a:p>
          <a:p>
            <a:pPr marL="0" indent="0">
              <a:buNone/>
            </a:pPr>
            <a:r>
              <a:rPr lang="ru-RU" sz="3200" dirty="0"/>
              <a:t>2. По водному балансу (стоку) озеро Онежское </a:t>
            </a:r>
            <a:r>
              <a:rPr lang="ru-RU" sz="3200" dirty="0">
                <a:solidFill>
                  <a:srgbClr val="FF0000"/>
                </a:solidFill>
              </a:rPr>
              <a:t>(</a:t>
            </a:r>
            <a:r>
              <a:rPr lang="ru-RU" sz="3200" dirty="0" smtClean="0">
                <a:solidFill>
                  <a:srgbClr val="FF0000"/>
                </a:solidFill>
              </a:rPr>
              <a:t>сточное)</a:t>
            </a:r>
            <a:r>
              <a:rPr lang="ru-RU" sz="3200" dirty="0" smtClean="0"/>
              <a:t>, а </a:t>
            </a:r>
            <a:r>
              <a:rPr lang="ru-RU" sz="3200" dirty="0"/>
              <a:t>озеро Каспийское море </a:t>
            </a:r>
            <a:r>
              <a:rPr lang="ru-RU" sz="3200" dirty="0">
                <a:solidFill>
                  <a:srgbClr val="FF0000"/>
                </a:solidFill>
              </a:rPr>
              <a:t>(бессточное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/>
              <a:t>.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dirty="0"/>
              <a:t>3. По солености озеро Байкал </a:t>
            </a:r>
            <a:r>
              <a:rPr lang="ru-RU" sz="3200" dirty="0">
                <a:solidFill>
                  <a:srgbClr val="FF0000"/>
                </a:solidFill>
              </a:rPr>
              <a:t>(пресное), </a:t>
            </a:r>
            <a:r>
              <a:rPr lang="ru-RU" sz="3200" dirty="0"/>
              <a:t>а озеро Мертвое море </a:t>
            </a:r>
            <a:r>
              <a:rPr lang="ru-RU" sz="3200" dirty="0">
                <a:solidFill>
                  <a:srgbClr val="FF0000"/>
                </a:solidFill>
              </a:rPr>
              <a:t>(соленое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/>
              <a:t>.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dirty="0"/>
              <a:t>4. Исток реки Волга находится на </a:t>
            </a:r>
            <a:r>
              <a:rPr lang="ru-RU" sz="3200" dirty="0">
                <a:solidFill>
                  <a:srgbClr val="FF0000"/>
                </a:solidFill>
              </a:rPr>
              <a:t>(Валдайской возвышенности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/>
              <a:t>.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dirty="0"/>
              <a:t>5. Устье реки Нил </a:t>
            </a:r>
            <a:r>
              <a:rPr lang="ru-RU" sz="3200" dirty="0">
                <a:solidFill>
                  <a:srgbClr val="FF0000"/>
                </a:solidFill>
              </a:rPr>
              <a:t>(Средиземное море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  <a:endParaRPr lang="ru-RU" sz="32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92126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638</TotalTime>
  <Words>388</Words>
  <Application>Microsoft Office PowerPoint</Application>
  <PresentationFormat>Экран (4:3)</PresentationFormat>
  <Paragraphs>94</Paragraphs>
  <Slides>20</Slides>
  <Notes>3</Notes>
  <HiddenSlides>0</HiddenSlides>
  <MMClips>5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Поток</vt:lpstr>
      <vt:lpstr>1_Поток</vt:lpstr>
      <vt:lpstr>Апекс</vt:lpstr>
      <vt:lpstr>Презентация к Уроку географии в 6 классе «Зачет по теме Гидросфера»</vt:lpstr>
      <vt:lpstr>Презентация PowerPoint</vt:lpstr>
      <vt:lpstr> Путешествие в мир знаний по теме «Гидросфера»</vt:lpstr>
      <vt:lpstr>Презентация PowerPoint</vt:lpstr>
      <vt:lpstr>Презентация PowerPoint</vt:lpstr>
      <vt:lpstr>Задание 1</vt:lpstr>
      <vt:lpstr>Ответы к заданию 1 </vt:lpstr>
      <vt:lpstr>Задание 2 </vt:lpstr>
      <vt:lpstr>Ответы к заданию 2 </vt:lpstr>
      <vt:lpstr>Презентация PowerPoint</vt:lpstr>
      <vt:lpstr>Презентация PowerPoint</vt:lpstr>
      <vt:lpstr>Презентация PowerPoint</vt:lpstr>
      <vt:lpstr>Задание 4</vt:lpstr>
      <vt:lpstr> Мы возвратились домой!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«Гидросфера»</dc:title>
  <dc:creator>Ляшенко</dc:creator>
  <cp:lastModifiedBy>Ляшенко</cp:lastModifiedBy>
  <cp:revision>56</cp:revision>
  <dcterms:created xsi:type="dcterms:W3CDTF">2015-04-13T13:17:11Z</dcterms:created>
  <dcterms:modified xsi:type="dcterms:W3CDTF">2016-01-16T09:35:16Z</dcterms:modified>
</cp:coreProperties>
</file>