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0" r:id="rId3"/>
    <p:sldId id="256" r:id="rId4"/>
    <p:sldId id="257" r:id="rId5"/>
    <p:sldId id="269" r:id="rId6"/>
    <p:sldId id="258" r:id="rId7"/>
    <p:sldId id="268" r:id="rId8"/>
    <p:sldId id="259" r:id="rId9"/>
    <p:sldId id="267" r:id="rId10"/>
    <p:sldId id="261" r:id="rId11"/>
    <p:sldId id="266" r:id="rId12"/>
    <p:sldId id="262" r:id="rId13"/>
    <p:sldId id="265" r:id="rId14"/>
    <p:sldId id="263" r:id="rId15"/>
    <p:sldId id="264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D5C4C-E13F-4520-B31D-05A76B7325F7}" type="datetimeFigureOut">
              <a:rPr lang="ru-RU" smtClean="0"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1B4C2-7E2C-4810-A8F6-9953FA21AD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357298"/>
            <a:ext cx="7457234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ХРАМЫ</a:t>
            </a:r>
            <a:b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МОСКОВСКОГО</a:t>
            </a:r>
            <a:b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КРЕМЛЯ</a:t>
            </a:r>
            <a:endParaRPr lang="ru-RU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 b="3982"/>
          <a:stretch>
            <a:fillRect/>
          </a:stretch>
        </p:blipFill>
        <p:spPr bwMode="auto">
          <a:xfrm>
            <a:off x="2428860" y="428604"/>
            <a:ext cx="4157680" cy="5178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85720" y="5715016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Храм Преподобного Иоанна </a:t>
            </a:r>
            <a:r>
              <a:rPr lang="ru-RU" sz="2400" b="1" dirty="0" err="1" smtClean="0"/>
              <a:t>Лествичника</a:t>
            </a:r>
            <a:r>
              <a:rPr lang="ru-RU" sz="2400" b="1" dirty="0" smtClean="0"/>
              <a:t> </a:t>
            </a:r>
          </a:p>
          <a:p>
            <a:pPr algn="ctr"/>
            <a:r>
              <a:rPr lang="ru-RU" sz="2400" b="1" dirty="0" smtClean="0"/>
              <a:t>с колокольней Ивана Великого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71543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Храм Преподобного Иоанна </a:t>
            </a:r>
            <a:r>
              <a:rPr lang="ru-RU" sz="2400" b="1" dirty="0" err="1" smtClean="0"/>
              <a:t>Лествичника</a:t>
            </a:r>
            <a:r>
              <a:rPr lang="ru-RU" sz="2400" b="1" dirty="0" smtClean="0"/>
              <a:t> </a:t>
            </a:r>
          </a:p>
          <a:p>
            <a:pPr algn="ctr"/>
            <a:r>
              <a:rPr lang="ru-RU" sz="2400" b="1" dirty="0" smtClean="0"/>
              <a:t>с колокольней Ивана Великого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           Первый каменный (из белого камня) храм с колокольней в честь преподобного Иоанна </a:t>
            </a:r>
            <a:r>
              <a:rPr lang="ru-RU" sz="2000" dirty="0" err="1" smtClean="0"/>
              <a:t>Лествичника</a:t>
            </a:r>
            <a:r>
              <a:rPr lang="ru-RU" sz="2000" dirty="0" smtClean="0"/>
              <a:t> (святого VI в.) был построен по приказу Ивана </a:t>
            </a:r>
            <a:r>
              <a:rPr lang="ru-RU" sz="2000" dirty="0" err="1" smtClean="0"/>
              <a:t>Калиты</a:t>
            </a:r>
            <a:r>
              <a:rPr lang="ru-RU" sz="2000" dirty="0" smtClean="0"/>
              <a:t> в 1329 г. Его стали называть храмом «Иоанна </a:t>
            </a:r>
            <a:r>
              <a:rPr lang="ru-RU" sz="2000" dirty="0" err="1" smtClean="0"/>
              <a:t>Лествичника</a:t>
            </a:r>
            <a:r>
              <a:rPr lang="ru-RU" sz="2000" dirty="0" smtClean="0"/>
              <a:t> иже под </a:t>
            </a:r>
            <a:r>
              <a:rPr lang="ru-RU" sz="2000" dirty="0" err="1" smtClean="0"/>
              <a:t>колоколы</a:t>
            </a:r>
            <a:r>
              <a:rPr lang="ru-RU" sz="2000" dirty="0" smtClean="0"/>
              <a:t>». 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          Через 176 лет обветшавшая церковь была разобрана, а на этом месте в 1505–1508 гг. Боном </a:t>
            </a:r>
            <a:r>
              <a:rPr lang="ru-RU" sz="2000" dirty="0" err="1" smtClean="0"/>
              <a:t>Фрязиным</a:t>
            </a:r>
            <a:r>
              <a:rPr lang="ru-RU" sz="2000" dirty="0" smtClean="0"/>
              <a:t> был построен новый храм и высокая колокольня. Это двухъярусный столп с церковью Иоанна </a:t>
            </a:r>
            <a:r>
              <a:rPr lang="ru-RU" sz="2000" dirty="0" err="1" smtClean="0"/>
              <a:t>Лествичника</a:t>
            </a:r>
            <a:r>
              <a:rPr lang="ru-RU" sz="2000" dirty="0" smtClean="0"/>
              <a:t> в нижнем ярусе.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          В 1600 г. по велению царя Бориса Годунова колокольня была надстроена и завершена позолоченным куполом, поднявшимся на 81 метр. 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smtClean="0"/>
              <a:t>         В течение трех с половиной веков, до середины XX столетия, Иван Великий был самым высоким сооружением Москвы. Он использовался и как дозорная башня.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          На колокольне было 34 колокола, самый большой — Успенский — весом четыре тысячи пудов. К семидесятым годам XX века осталось 18 колоколов, в том числе и Успенский. 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          Вновь зазвонили колокола Ивановской звонницы на Пасху 1992 года. </a:t>
            </a:r>
          </a:p>
          <a:p>
            <a:pPr>
              <a:buFont typeface="Wingdings" pitchFamily="2" charset="2"/>
              <a:buChar char="q"/>
            </a:pP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 b="3772"/>
          <a:stretch>
            <a:fillRect/>
          </a:stretch>
        </p:blipFill>
        <p:spPr bwMode="auto">
          <a:xfrm>
            <a:off x="2714612" y="214290"/>
            <a:ext cx="369570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00034" y="5572140"/>
            <a:ext cx="75724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Храм Двунадесяти (Двенадцати) апостолов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928670"/>
            <a:ext cx="864399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smtClean="0"/>
              <a:t>      Храм</a:t>
            </a:r>
            <a:r>
              <a:rPr lang="ru-RU" sz="2400" b="1" dirty="0" smtClean="0"/>
              <a:t>  </a:t>
            </a:r>
            <a:r>
              <a:rPr lang="ru-RU" sz="2400" dirty="0" smtClean="0"/>
              <a:t>был построен в 1656 г. и посвящен первоначально апостолу Филиппу, но в 1681 г. </a:t>
            </a:r>
            <a:r>
              <a:rPr lang="ru-RU" sz="2400" dirty="0" err="1" smtClean="0"/>
              <a:t>переосвящен</a:t>
            </a:r>
            <a:r>
              <a:rPr lang="ru-RU" sz="2400" dirty="0" smtClean="0"/>
              <a:t> в честь Двенадцати апостолов, а на третьем этаже при кельях патриарха был устроен домовый храм в честь апостола Филиппа.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smtClean="0"/>
              <a:t>      Собор с Патриаршими палатами соединен в единое здание. Храм строили зодчие Д. </a:t>
            </a:r>
            <a:r>
              <a:rPr lang="ru-RU" sz="2400" dirty="0" err="1" smtClean="0"/>
              <a:t>Охлебинин</a:t>
            </a:r>
            <a:r>
              <a:rPr lang="ru-RU" sz="2400" dirty="0" smtClean="0"/>
              <a:t>, А. Константинов и А. Макеев.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smtClean="0"/>
              <a:t>       В 1917 г. церковь Двенадцати апостолов и расположенный под нею храм апостола Филиппа пострадали от обстрела большевиками Кремля.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smtClean="0"/>
              <a:t>       Иконостас церкви Двенадцати апостолов не сохранился. Находящийся сейчас в храме иконостас перенесен из разрушенного в 1929–1930 гг. собора Вознесенского монастыря.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66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Храм Двунадесяти (Двенадцати) апостолов</a:t>
            </a: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 b="6063"/>
          <a:stretch>
            <a:fillRect/>
          </a:stretch>
        </p:blipFill>
        <p:spPr bwMode="auto">
          <a:xfrm>
            <a:off x="2714612" y="285728"/>
            <a:ext cx="387557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857356" y="5500702"/>
            <a:ext cx="63746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Храм Положения Ризы Божией Матери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736"/>
            <a:ext cx="84296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         Это домашний храм московских митрополитов</a:t>
            </a:r>
            <a:r>
              <a:rPr lang="ru-RU" sz="2800" b="1" dirty="0"/>
              <a:t>.</a:t>
            </a:r>
            <a:r>
              <a:rPr lang="ru-RU" sz="2800" dirty="0" smtClean="0"/>
              <a:t>   Он был построен в 1450 г. в память избавления Москвы от нашествия татарского царевича </a:t>
            </a:r>
            <a:r>
              <a:rPr lang="ru-RU" sz="2800" dirty="0" err="1" smtClean="0"/>
              <a:t>Мазовши</a:t>
            </a:r>
            <a:r>
              <a:rPr lang="ru-RU" sz="2800" dirty="0" smtClean="0"/>
              <a:t>, которое произошло в праздник Положения Ризы Божией Матери во </a:t>
            </a:r>
            <a:r>
              <a:rPr lang="ru-RU" sz="2800" dirty="0" err="1" smtClean="0"/>
              <a:t>Влахерне</a:t>
            </a:r>
            <a:r>
              <a:rPr lang="ru-RU" sz="2800" dirty="0" smtClean="0"/>
              <a:t>. 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/>
              <a:t> </a:t>
            </a:r>
            <a:r>
              <a:rPr lang="ru-RU" sz="2800" dirty="0" smtClean="0"/>
              <a:t>        После пожара 1473 г. храм был отстроен заново. После постройки Теремного дворца в середине XVII в. храм соединен с его теремами.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500042"/>
            <a:ext cx="63746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Храм Положения Ризы Божией Матери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5819" y="595281"/>
            <a:ext cx="6822329" cy="454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85786" y="5429264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Теремной дворец и </a:t>
            </a:r>
            <a:r>
              <a:rPr lang="ru-RU" sz="2800" b="1" dirty="0" err="1" smtClean="0"/>
              <a:t>Верхоспасский</a:t>
            </a:r>
            <a:r>
              <a:rPr lang="ru-RU" sz="2800" b="1" dirty="0" smtClean="0"/>
              <a:t> собор.</a:t>
            </a:r>
            <a:endParaRPr lang="ru-RU" sz="28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14290"/>
            <a:ext cx="6529882" cy="464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142976" y="5857892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Фрагмент акварели начала XIX века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5072074"/>
            <a:ext cx="5728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/>
              <a:t>Верхоспасский</a:t>
            </a:r>
            <a:r>
              <a:rPr lang="ru-RU" sz="2400" b="1" dirty="0" smtClean="0"/>
              <a:t> собор и теремные церкви</a:t>
            </a:r>
            <a:endParaRPr lang="ru-RU" sz="24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50112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/>
              <a:t>         В 1627 году была построена первая из них – церковь Екатерины, ставшая домовым храмом цариц и царевен. В 1635-1636 годах мастерами Б. </a:t>
            </a:r>
            <a:r>
              <a:rPr lang="ru-RU" sz="2400" dirty="0" err="1" smtClean="0"/>
              <a:t>Огурцовым</a:t>
            </a:r>
            <a:r>
              <a:rPr lang="ru-RU" sz="2400" dirty="0" smtClean="0"/>
              <a:t>, А. Константиновым, Т. </a:t>
            </a:r>
            <a:r>
              <a:rPr lang="ru-RU" sz="2400" dirty="0" err="1" smtClean="0"/>
              <a:t>Шарутиным</a:t>
            </a:r>
            <a:r>
              <a:rPr lang="ru-RU" sz="2400" dirty="0" smtClean="0"/>
              <a:t> и Л. Ушаковым была построена Домовая церковь царей – Спаса Нерукотворного с приделом Иоанна </a:t>
            </a:r>
            <a:r>
              <a:rPr lang="ru-RU" sz="2400" dirty="0" err="1" smtClean="0"/>
              <a:t>Белогородского</a:t>
            </a:r>
            <a:r>
              <a:rPr lang="ru-RU" sz="2400" dirty="0" smtClean="0"/>
              <a:t>.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smtClean="0"/>
              <a:t>        Позже она получила название </a:t>
            </a:r>
            <a:r>
              <a:rPr lang="ru-RU" sz="2400" dirty="0" err="1" smtClean="0"/>
              <a:t>Верхоспасского</a:t>
            </a:r>
            <a:r>
              <a:rPr lang="ru-RU" sz="2400" dirty="0" smtClean="0"/>
              <a:t> собора с приделом Иоанна Предтечи.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smtClean="0"/>
              <a:t>       Теми же мастерами и в тоже время был построен Теремной дворец.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smtClean="0"/>
              <a:t>       Передний каменный двор стал именоваться </a:t>
            </a:r>
            <a:r>
              <a:rPr lang="ru-RU" sz="2400" dirty="0" err="1" smtClean="0"/>
              <a:t>Верхоспасской</a:t>
            </a:r>
            <a:r>
              <a:rPr lang="ru-RU" sz="2400" dirty="0" smtClean="0"/>
              <a:t> площадкой.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smtClean="0"/>
              <a:t>       В 1679-1682 годах дворцовые храмы были перестроены и довольно существенно. 1920-х, 1940-х и 1960-х годах комплекс серьезно реставрировался, благодаря чему его древний облик был частично возвращен.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285728"/>
            <a:ext cx="6658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err="1" smtClean="0"/>
              <a:t>Верхоспасский</a:t>
            </a:r>
            <a:r>
              <a:rPr lang="ru-RU" sz="2800" b="1" dirty="0" smtClean="0"/>
              <a:t> собор и теремные церкви</a:t>
            </a:r>
            <a:endParaRPr lang="ru-RU" sz="28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500042"/>
            <a:ext cx="4572000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928926" y="142852"/>
            <a:ext cx="5756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Церковь Рождества Богородицы на Сенях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610136"/>
            <a:ext cx="407196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Церковь была построена в 1394 году по заказу вдовы Дмитрия Донского княгини Евдокии. Церковь посвящена Рождеству Богородицы, которое по христианскому календарю совпадает с датой Куликовской битвы1479 году, возможно из-за пожара, верх здания обвалился, но вскоре церковь была восстановлена. </a:t>
            </a:r>
            <a:r>
              <a:rPr lang="ru-RU" sz="2000" b="1" dirty="0" err="1" smtClean="0"/>
              <a:t>Алевиз</a:t>
            </a:r>
            <a:r>
              <a:rPr lang="ru-RU" sz="2000" b="1" dirty="0" smtClean="0"/>
              <a:t> Новый, возводя новый каменный великокняжеский дворец, перестроил в 1514 году и церковь Рождества Богородицы. В 1681-1684 годах при царе Федоре Алексеевиче храм </a:t>
            </a:r>
            <a:r>
              <a:rPr lang="ru-RU" sz="2000" b="1" dirty="0" err="1" smtClean="0"/>
              <a:t>быр</a:t>
            </a:r>
            <a:r>
              <a:rPr lang="ru-RU" sz="2000" b="1" dirty="0" smtClean="0"/>
              <a:t> кардинально перестроен. Он был заменен одноглавой церковью с прямоугольным алтарем.</a:t>
            </a:r>
            <a:endParaRPr lang="ru-RU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85728"/>
            <a:ext cx="4714908" cy="587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5720" y="428604"/>
            <a:ext cx="350046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Схема расположения храмов: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1.Успенский собор;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2.Благовещенский собор; 3.Архангельский собор;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4.Колокольня Ивана Великого;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5. Церковь Двенадцати апостолов;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6.Церковь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Ризположения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500042"/>
            <a:ext cx="6119691" cy="410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85720" y="4714884"/>
            <a:ext cx="864399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/>
              <a:t>Грановитая</a:t>
            </a:r>
            <a:r>
              <a:rPr lang="ru-RU" sz="2400" b="1" dirty="0" smtClean="0"/>
              <a:t> палата</a:t>
            </a:r>
          </a:p>
          <a:p>
            <a:r>
              <a:rPr lang="ru-RU" sz="2000" b="1" dirty="0" err="1" smtClean="0"/>
              <a:t>Грановитую</a:t>
            </a:r>
            <a:r>
              <a:rPr lang="ru-RU" sz="2000" b="1" dirty="0" smtClean="0"/>
              <a:t> палату начал строить в 1487 году . Палата названа </a:t>
            </a:r>
            <a:r>
              <a:rPr lang="ru-RU" sz="2000" b="1" dirty="0" err="1" smtClean="0"/>
              <a:t>Грановитой</a:t>
            </a:r>
            <a:r>
              <a:rPr lang="ru-RU" sz="2000" b="1" dirty="0" smtClean="0"/>
              <a:t> из-за облицовки главного восточного фасада, выходящего на Соборную площадь.. При строительстве в 1838-1849 годах Большого Кремлевского дворца </a:t>
            </a:r>
            <a:r>
              <a:rPr lang="ru-RU" sz="2000" b="1" dirty="0" err="1" smtClean="0"/>
              <a:t>Грановитая</a:t>
            </a:r>
            <a:r>
              <a:rPr lang="ru-RU" sz="2000" b="1" dirty="0" smtClean="0"/>
              <a:t> палата была включена в новый комплекс дворцовых зданий. </a:t>
            </a:r>
            <a:endParaRPr lang="ru-RU" sz="2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876"/>
            <a:ext cx="3998578" cy="29289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7652" name="Picture 4" descr="C:\Documents and Settings\Admin\Рабочий стол\Новая папка\kreml_0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714356"/>
            <a:ext cx="4214842" cy="57174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643042" y="142852"/>
            <a:ext cx="63130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Золотая Царицына палата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714356"/>
            <a:ext cx="43577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Золотая Царицына палата входит в состав дворцового комплекса, возведенного в Кремле в конце XV – середине XIX веков. В настоящее время Золотая </a:t>
            </a:r>
            <a:r>
              <a:rPr lang="ru-RU" sz="2000" b="1" dirty="0" err="1" smtClean="0"/>
              <a:t>царицына</a:t>
            </a:r>
            <a:r>
              <a:rPr lang="ru-RU" sz="2000" b="1" dirty="0" smtClean="0"/>
              <a:t> палата в составе Большого Кремлевского дворца является одним из помещений Резиденции Президента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2786058"/>
            <a:ext cx="2709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2010 год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/>
          <a:srcRect b="6061"/>
          <a:stretch>
            <a:fillRect/>
          </a:stretch>
        </p:blipFill>
        <p:spPr bwMode="auto">
          <a:xfrm>
            <a:off x="944053" y="285728"/>
            <a:ext cx="6933689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4714884"/>
            <a:ext cx="8858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Более пяти веков насчитывает история Московского Кремля.</a:t>
            </a:r>
          </a:p>
          <a:p>
            <a:pPr algn="ctr"/>
            <a:r>
              <a:rPr lang="ru-RU" sz="2400" dirty="0" smtClean="0"/>
              <a:t>Соборная площадь и сейчас живет своей жизнью, сохраняя священные реликвии и главное — православное богослужение. Храмы Соборной площади Московского Кремля, открытые для всех.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/>
          <a:srcRect b="6354"/>
          <a:stretch>
            <a:fillRect/>
          </a:stretch>
        </p:blipFill>
        <p:spPr bwMode="auto">
          <a:xfrm>
            <a:off x="2000232" y="285728"/>
            <a:ext cx="5286411" cy="4903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071538" y="5500702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Патриарший собор Успения Пресвятой Богородицы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57256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Патриарший собор Успения Пресвятой Богородицы</a:t>
            </a:r>
          </a:p>
          <a:p>
            <a:pPr algn="ctr"/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   Успенский собор</a:t>
            </a:r>
            <a:r>
              <a:rPr lang="ru-RU" sz="2000" b="1" dirty="0" smtClean="0"/>
              <a:t> </a:t>
            </a:r>
            <a:r>
              <a:rPr lang="ru-RU" sz="2000" dirty="0" smtClean="0"/>
              <a:t>в течение пяти столетий является главным собором Российского государства, первым престолом России, который дал Москве одну из важнейших ее характеристик — «первопрестольная».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 </a:t>
            </a:r>
            <a:r>
              <a:rPr lang="ru-RU" sz="2000" dirty="0" smtClean="0"/>
              <a:t>      Собор Пресвятой Богородицы стал местом важнейших государственных церемоний: </a:t>
            </a:r>
            <a:r>
              <a:rPr lang="ru-RU" sz="2000" dirty="0" err="1" smtClean="0"/>
              <a:t>поставления</a:t>
            </a:r>
            <a:r>
              <a:rPr lang="ru-RU" sz="2000" dirty="0" smtClean="0"/>
              <a:t> на престол московских великих князей, а с XVI века — венчания на царство.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 </a:t>
            </a:r>
            <a:r>
              <a:rPr lang="ru-RU" sz="2000" dirty="0" smtClean="0"/>
              <a:t>       Храм является древнейшим памятником Кремля. Все остальные постройки здесь появились позднее, их возводили, ориентируясь именно на     Успенский собор, находящийся в глубине Соборной площади.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      Со времен основания города здесь стоял деревянный храм Успения Богородицы, в XIII в. на его месте построили каменный.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 </a:t>
            </a:r>
            <a:r>
              <a:rPr lang="ru-RU" sz="2000" dirty="0" smtClean="0"/>
              <a:t>        В 1326–1327 гг. при великом князе Иване Калите был возведен новый каменный собор. После пожара 1470 г. здание разобрали и начали строить заново, но в 1474 г., недостроенный собор рухнул.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 </a:t>
            </a:r>
            <a:r>
              <a:rPr lang="ru-RU" sz="2000" dirty="0" smtClean="0"/>
              <a:t>        Новый храм был освящен 12 августа 1479 г. При обстреле Кремля в октябре 1917 г. здание собора значительно пострадало, в 1918 г. храм был закрыт, а ризница «реквизирована». Часть сокровищ пошла на нужды советского государства, остальное передали в Оружейную палату.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 b="5366"/>
          <a:stretch>
            <a:fillRect/>
          </a:stretch>
        </p:blipFill>
        <p:spPr bwMode="auto">
          <a:xfrm>
            <a:off x="2428860" y="357166"/>
            <a:ext cx="4572031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428728" y="5715016"/>
            <a:ext cx="63579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Собор Благовещения Пресвятой Богородицы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572560" cy="709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Собор Благовещения Пресвятой Богородицы</a:t>
            </a:r>
            <a:endParaRPr lang="ru-RU" sz="2800" dirty="0" smtClean="0"/>
          </a:p>
          <a:p>
            <a:r>
              <a:rPr lang="ru-RU" sz="2300" dirty="0" smtClean="0"/>
              <a:t>Благовещенский собор</a:t>
            </a:r>
            <a:r>
              <a:rPr lang="ru-RU" sz="2300" b="1" dirty="0" smtClean="0"/>
              <a:t> </a:t>
            </a:r>
            <a:r>
              <a:rPr lang="ru-RU" sz="2300" dirty="0" smtClean="0"/>
              <a:t>, девятиглавый (в честь девяти ангельских чинов), </a:t>
            </a:r>
            <a:r>
              <a:rPr lang="ru-RU" sz="2300" dirty="0" err="1" smtClean="0"/>
              <a:t>златокупольный</a:t>
            </a:r>
            <a:r>
              <a:rPr lang="ru-RU" sz="2300" dirty="0" smtClean="0"/>
              <a:t>, белокаменный, располагается в юго-западной части Соборной площади, своей западной стеной он обращен к Большому Кремлевскому дворцу. </a:t>
            </a:r>
          </a:p>
          <a:p>
            <a:r>
              <a:rPr lang="ru-RU" sz="2300" dirty="0" smtClean="0"/>
              <a:t>Собор был задуман как домовый храм русских государей, таковым и являлся с XIV до середины XVII века, но утратил функции домового храма после того, как царь Алексей Михайлович построил в 1655 г. в Теремном дворце </a:t>
            </a:r>
            <a:r>
              <a:rPr lang="ru-RU" sz="2300" dirty="0" err="1" smtClean="0"/>
              <a:t>Верхоспасский</a:t>
            </a:r>
            <a:r>
              <a:rPr lang="ru-RU" sz="2300" dirty="0" smtClean="0"/>
              <a:t> собор. Собор построен в 1484–1489 гг. псковскими мастерами на </a:t>
            </a:r>
            <a:r>
              <a:rPr lang="ru-RU" sz="2300" dirty="0" err="1" smtClean="0"/>
              <a:t>подклете</a:t>
            </a:r>
            <a:r>
              <a:rPr lang="ru-RU" sz="2300" dirty="0" smtClean="0"/>
              <a:t> старой церкви XIV века. В 1563–1566 гг. по приказу Ивана Грозного были возведены четыре одноглавых придела и на крыше основного храма надстроены еще две главы.</a:t>
            </a:r>
          </a:p>
          <a:p>
            <a:r>
              <a:rPr lang="ru-RU" sz="2300" dirty="0" smtClean="0"/>
              <a:t>В 1917 г. при обстреле Кремля здание было повреждено, в начале 1918 г. собор был закрыт, а часть святынь из ризницы передана в музеи. </a:t>
            </a:r>
          </a:p>
          <a:p>
            <a:r>
              <a:rPr lang="ru-RU" sz="2300" dirty="0" smtClean="0"/>
              <a:t>В 1992 г. на праздник Благовещения Пресвятой Богородицы состоялось первое после длительного перерыва богослужение.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папки\Лариса\анимэ\Копия geltka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/>
          <a:srcRect b="5395"/>
          <a:stretch>
            <a:fillRect/>
          </a:stretch>
        </p:blipFill>
        <p:spPr bwMode="auto">
          <a:xfrm>
            <a:off x="2214546" y="285728"/>
            <a:ext cx="471490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00166" y="5929330"/>
            <a:ext cx="6000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Архангельский собор 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7256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Архангельский собор </a:t>
            </a:r>
            <a:endParaRPr lang="ru-RU" sz="2800" dirty="0" smtClean="0"/>
          </a:p>
          <a:p>
            <a:r>
              <a:rPr lang="ru-RU" sz="2400" dirty="0" smtClean="0"/>
              <a:t>Собор архистратига Михаила</a:t>
            </a:r>
            <a:r>
              <a:rPr lang="ru-RU" sz="2400" b="1" dirty="0" smtClean="0"/>
              <a:t> </a:t>
            </a:r>
            <a:r>
              <a:rPr lang="ru-RU" sz="2400" dirty="0" smtClean="0"/>
              <a:t>находится в юго-восточной части Соборной площади и хорошо виден со стороны Москвы-реки. </a:t>
            </a:r>
          </a:p>
          <a:p>
            <a:r>
              <a:rPr lang="ru-RU" sz="2400" dirty="0" smtClean="0"/>
              <a:t>В 1333 г., при Иване Калите, в Кремле впервые была воздвигнута каменная церковь во имя архангела Михаила. Нынешнее здание построено в 1505–1508 гг. зодчим </a:t>
            </a:r>
            <a:r>
              <a:rPr lang="ru-RU" sz="2400" dirty="0" err="1" smtClean="0"/>
              <a:t>Алевизом</a:t>
            </a:r>
            <a:r>
              <a:rPr lang="ru-RU" sz="2400" dirty="0" smtClean="0"/>
              <a:t> Новым. Главный престол освящен в честь архангела Михаила, приделы — в честь зачатия Иоанна Предтечи.</a:t>
            </a:r>
          </a:p>
          <a:p>
            <a:r>
              <a:rPr lang="ru-RU" sz="2400" dirty="0" smtClean="0"/>
              <a:t> Со времен постройки в 1333 г. до конца XVIII в. собор был великокняжеской и царской усыпальницей. </a:t>
            </a:r>
          </a:p>
          <a:p>
            <a:r>
              <a:rPr lang="ru-RU" sz="2400" dirty="0" smtClean="0"/>
              <a:t>При сносе Вознесенского монастыря в 1929–1930 гг. в </a:t>
            </a:r>
            <a:r>
              <a:rPr lang="ru-RU" sz="2400" dirty="0" err="1" smtClean="0"/>
              <a:t>подклет</a:t>
            </a:r>
            <a:r>
              <a:rPr lang="ru-RU" sz="2400" dirty="0" smtClean="0"/>
              <a:t> Архангельского собора были перенесены белокаменные гробы с останками цариц и великих княжон. 28 мая 1991 г., в день памяти святого царевича </a:t>
            </a:r>
            <a:r>
              <a:rPr lang="ru-RU" sz="2400" dirty="0" err="1" smtClean="0"/>
              <a:t>Димитрия</a:t>
            </a:r>
            <a:r>
              <a:rPr lang="ru-RU" sz="2400" dirty="0" smtClean="0"/>
              <a:t>, перед ракой с его святыми мощами состоялось первое после долгого перерыва богослужение. 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560</Words>
  <Application>Microsoft Office PowerPoint</Application>
  <PresentationFormat>Экран 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SM1LE</dc:creator>
  <cp:lastModifiedBy>SM1LE</cp:lastModifiedBy>
  <cp:revision>11</cp:revision>
  <dcterms:created xsi:type="dcterms:W3CDTF">2010-04-16T16:54:22Z</dcterms:created>
  <dcterms:modified xsi:type="dcterms:W3CDTF">2010-04-16T18:38:17Z</dcterms:modified>
</cp:coreProperties>
</file>